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18"/>
  </p:notesMasterIdLst>
  <p:handoutMasterIdLst>
    <p:handoutMasterId r:id="rId19"/>
  </p:handoutMasterIdLst>
  <p:sldIdLst>
    <p:sldId id="290" r:id="rId5"/>
    <p:sldId id="291" r:id="rId6"/>
    <p:sldId id="297" r:id="rId7"/>
    <p:sldId id="273" r:id="rId8"/>
    <p:sldId id="298" r:id="rId9"/>
    <p:sldId id="276" r:id="rId10"/>
    <p:sldId id="292" r:id="rId11"/>
    <p:sldId id="300" r:id="rId12"/>
    <p:sldId id="278" r:id="rId13"/>
    <p:sldId id="258" r:id="rId14"/>
    <p:sldId id="280" r:id="rId15"/>
    <p:sldId id="294" r:id="rId16"/>
    <p:sldId id="289" r:id="rId17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602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Lesson 1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800" dirty="0" smtClean="0">
              <a:solidFill>
                <a:schemeClr val="bg2">
                  <a:lumMod val="50000"/>
                </a:schemeClr>
              </a:solidFill>
            </a:rPr>
            <a:t>Is It Research?</a:t>
          </a:r>
          <a:endParaRPr lang="en-US" sz="1800" dirty="0">
            <a:solidFill>
              <a:schemeClr val="bg2">
                <a:lumMod val="5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Am I Researching Human Subjects?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What are the Common Pitfalls in research proposal submissions?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Where do I find SDSU IRB Information?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How do I submit my proposal in </a:t>
          </a:r>
          <a:r>
            <a:rPr lang="en-US" sz="1800" kern="1200" dirty="0" err="1" smtClean="0">
              <a:solidFill>
                <a:schemeClr val="bg2">
                  <a:lumMod val="50000"/>
                </a:schemeClr>
              </a:solidFill>
            </a:rPr>
            <a:t>InfoEd</a:t>
          </a: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>
              <a:solidFill>
                <a:schemeClr val="bg2">
                  <a:lumMod val="50000"/>
                </a:schemeClr>
              </a:solidFill>
            </a:rPr>
            <a:t>A living individual about whom an investigator conducting research:</a:t>
          </a:r>
          <a:endParaRPr lang="ru-RU" sz="1800" dirty="0">
            <a:solidFill>
              <a:schemeClr val="bg2">
                <a:lumMod val="50000"/>
              </a:schemeClr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Obtains </a:t>
          </a:r>
          <a:r>
            <a:rPr lang="en-US" sz="1700" i="1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private identifiable </a:t>
          </a:r>
          <a:r>
            <a:rPr lang="en-US" sz="17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information through interaction and uses, studies or analyzes the information</a:t>
          </a:r>
          <a:endParaRPr lang="ru-RU" sz="17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Obtains, uses, studies, analyzes, or generates identifiable private information</a:t>
          </a:r>
          <a:endParaRPr lang="ru-RU" sz="17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 custLinFactNeighborX="-2686" custLinFactNeighborY="2409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ln>
          <a:noFill/>
        </a:ln>
      </dgm:spPr>
      <dgm:t>
        <a:bodyPr/>
        <a:lstStyle/>
        <a:p>
          <a:endParaRPr lang="en-US"/>
        </a:p>
      </dgm:t>
      <dgm:extLst/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Lesson 1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Is It Research?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Am I Researching Human Subjects?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What are the Common Pitfalls in research proposal submissions?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Where do I find SDSU IRB Information?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Lesson 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How do I submit my proposal in </a:t>
          </a:r>
          <a:r>
            <a:rPr lang="en-US" sz="1800" kern="1200" dirty="0" err="1" smtClean="0">
              <a:solidFill>
                <a:schemeClr val="bg2">
                  <a:lumMod val="50000"/>
                </a:schemeClr>
              </a:solidFill>
            </a:rPr>
            <a:t>InfoEd</a:t>
          </a: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?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570782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2624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50000"/>
                </a:schemeClr>
              </a:solidFill>
            </a:rPr>
            <a:t>A living individual about whom an investigator conducting research:</a:t>
          </a:r>
          <a:endParaRPr lang="ru-RU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037599" y="457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Obtains </a:t>
          </a:r>
          <a:r>
            <a:rPr lang="en-US" sz="1700" i="1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private identifiable </a:t>
          </a:r>
          <a:r>
            <a:rPr lang="en-US" sz="17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information through interaction and uses, studies or analyzes the information</a:t>
          </a:r>
          <a:endParaRPr lang="ru-RU" sz="17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1338733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Obtains, uses, studies, analyzes, or generates identifiable private information</a:t>
          </a:r>
          <a:endParaRPr lang="ru-RU" sz="17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2677008"/>
        <a:ext cx="3427508" cy="10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2/21/2020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2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2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2/21/2020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dsuedu.sharepoint.com/sites/GRA/res/RA/HRPP/SitePages/InfoEd.aspx" TargetMode="External"/><Relationship Id="rId4" Type="http://schemas.openxmlformats.org/officeDocument/2006/relationships/hyperlink" Target="https://infoed.sdsu.edu/EnableWeb/Portal/Images/IRB_User_Guidebook_v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webp"/><Relationship Id="rId4" Type="http://schemas.openxmlformats.org/officeDocument/2006/relationships/image" Target="../media/image7.jp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esearch.sdsu.edu/research_affairs/human_subjec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dirty="0" smtClean="0"/>
              <a:t>Human Subjects Research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The SDSU Institutional Review Board (IRB)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Students discuss something">
            <a:extLst>
              <a:ext uri="{FF2B5EF4-FFF2-40B4-BE49-F238E27FC236}">
                <a16:creationId xmlns:a16="http://schemas.microsoft.com/office/drawing/2014/main" id="{1EF7692A-5CA9-4710-B9F3-81C8F9C64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do I Submit My Research Proposal in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InfoEd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20"/>
            <a:ext cx="4400983" cy="3480066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Human Subjects Guidebook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Video Guidance on SDSU IRB SharePoint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0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Recap</a:t>
            </a:r>
            <a:endParaRPr lang="en-US" sz="40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845" y="2852792"/>
            <a:ext cx="4633415" cy="257219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Research is defined as both a systematic investigation and it’s intent is to contribute to generalizable knowledge.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Publication (in and of itself) </a:t>
            </a:r>
            <a:r>
              <a:rPr lang="en-US" dirty="0" smtClean="0"/>
              <a:t>≠ Research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Systematic investigations can be used in QA/QI and case studies and QA/QI or case studies are not research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Defined human subject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Common submission pitfalls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SDSU website is where additional information can be found.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There is both a guidebook and videos to help you navigate </a:t>
            </a:r>
            <a:r>
              <a:rPr lang="en-US" dirty="0" err="1" smtClean="0"/>
              <a:t>InfoEd</a:t>
            </a:r>
            <a:endParaRPr lang="en-US" dirty="0"/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994260"/>
            <a:ext cx="3161963" cy="1645920"/>
          </a:xfrm>
        </p:spPr>
        <p:txBody>
          <a:bodyPr/>
          <a:lstStyle/>
          <a:p>
            <a:r>
              <a:rPr lang="en-US" dirty="0" smtClean="0"/>
              <a:t>Who Can I Contact?</a:t>
            </a:r>
            <a:endParaRPr lang="en-US" dirty="0"/>
          </a:p>
        </p:txBody>
      </p:sp>
      <p:pic>
        <p:nvPicPr>
          <p:cNvPr id="6" name="Content Placeholder 5" descr="Woman with a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723668"/>
            <a:ext cx="3161963" cy="360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u="sng" dirty="0" smtClean="0"/>
              <a:t>Human Subjects Regulations: 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Anne Dodge-</a:t>
            </a:r>
            <a:r>
              <a:rPr lang="en-US" dirty="0" err="1" smtClean="0"/>
              <a:t>Schwanz</a:t>
            </a:r>
            <a:r>
              <a:rPr lang="en-US" dirty="0" smtClean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Pat Gordon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u="sng" dirty="0" err="1" smtClean="0"/>
              <a:t>InfoEd</a:t>
            </a:r>
            <a:r>
              <a:rPr lang="en-US" u="sng" dirty="0" smtClean="0"/>
              <a:t> or CITI training:</a:t>
            </a:r>
          </a:p>
          <a:p>
            <a:pPr marL="285750" indent="-28575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Justin Dean 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 smtClean="0"/>
              <a:t>Contact information: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 smtClean="0"/>
              <a:t>619-594-6622 or irb@sdsu.edu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spc="80" dirty="0" smtClean="0">
                <a:solidFill>
                  <a:schemeClr val="tx1">
                    <a:lumMod val="75000"/>
                  </a:schemeClr>
                </a:solidFill>
              </a:rPr>
              <a:t>I will now answer questions that were sent to me in advance as well as and any additional questions.</a:t>
            </a:r>
            <a:endParaRPr lang="en-US" sz="1500" spc="8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Course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015748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Lesson One: Is it Research?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it a systematic investigation?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the intent to produce generalizable knowledge?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answer must be yes to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both.</a:t>
            </a:r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0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Lesson One: Is it Research?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reason that the proposal must it be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both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a systematic investigation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designed to produce generalizable knowledge is: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Systematic investigations are often used in other endeavors that are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not research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Some examples: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Quality Assessment/Quality Improvement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Case studies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Lesson One: Is it Research?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It’s generalizable when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intent is to add to a corpus of theoretical knowledge within a discipline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general, it is designed to benefit those other than the research participants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3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n shows something on the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96201" cy="6381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Recap of Lesson One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Research is both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(1)A systematic investigation.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(2)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Intended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to produce generalizable knowledge. 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Intent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 publish (in and of itself) ≠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research.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Generally benefits those other than the participants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QA/QI or case studies are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research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(but are often published as QA/QI projects).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Lesson Two: </a:t>
            </a:r>
            <a:r>
              <a:rPr lang="en-US" dirty="0" smtClean="0"/>
              <a:t>Am I Researching 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uman Subjects?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5999182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88" y="2314879"/>
            <a:ext cx="650216" cy="7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Lesson Three: What are the Common Pitfalls?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 supporting documents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Faculty Advisor not included on the application.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Inconsistency between the application and the supporting documents 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Not including all required elements of informed consent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Not including human subjects training certificates for all study team members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8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Young man with the lapto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6391275" cy="6858000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533" y="727964"/>
            <a:ext cx="44729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Wher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e do I find SDSU IRB Information?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336421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research.sdsu.edu/research_affairs/human_subjects</a:t>
            </a:r>
            <a:endParaRPr lang="en-US" dirty="0" smtClean="0"/>
          </a:p>
          <a:p>
            <a:pPr marL="742950" lvl="1" indent="-285750">
              <a:spcBef>
                <a:spcPts val="9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Link to CITI training</a:t>
            </a:r>
          </a:p>
          <a:p>
            <a:pPr marL="742950" lvl="1" indent="-285750">
              <a:spcBef>
                <a:spcPts val="9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Link to general steps to submission</a:t>
            </a:r>
          </a:p>
          <a:p>
            <a:pPr marL="742950" lvl="1" indent="-285750">
              <a:spcBef>
                <a:spcPts val="9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Link to SDSU IRB Standards and Practices</a:t>
            </a:r>
          </a:p>
          <a:p>
            <a:pPr marL="742950" lvl="1" indent="-285750">
              <a:spcBef>
                <a:spcPts val="9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Submission deadlines</a:t>
            </a:r>
          </a:p>
          <a:p>
            <a:pPr marL="742950" lvl="1" indent="-285750">
              <a:spcBef>
                <a:spcPts val="9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Link to forms (e.g. consent templates and checklists)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16c05727-aa75-4e4a-9b5f-8a80a1165891"/>
    <ds:schemaRef ds:uri="http://purl.org/dc/elements/1.1/"/>
    <ds:schemaRef ds:uri="http://www.w3.org/XML/1998/namespace"/>
    <ds:schemaRef ds:uri="71af3243-3dd4-4a8d-8c0d-dd76da1f02a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527</Words>
  <Application>Microsoft Office PowerPoint</Application>
  <PresentationFormat>Widescreen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Garamond</vt:lpstr>
      <vt:lpstr>SavonVTI</vt:lpstr>
      <vt:lpstr>Human Subjects Research</vt:lpstr>
      <vt:lpstr>Course Outline</vt:lpstr>
      <vt:lpstr>Lesson One: Is it Research?</vt:lpstr>
      <vt:lpstr>Lesson One: Is it Research?</vt:lpstr>
      <vt:lpstr>Lesson One: Is it Research?</vt:lpstr>
      <vt:lpstr>Recap of Lesson One</vt:lpstr>
      <vt:lpstr>Lesson Two: Am I Researching Human Subjects?</vt:lpstr>
      <vt:lpstr>Lesson Three: What are the Common Pitfalls?</vt:lpstr>
      <vt:lpstr>Where do I find SDSU IRB Information?</vt:lpstr>
      <vt:lpstr>How do I Submit My Research Proposal in InfoEd?</vt:lpstr>
      <vt:lpstr>Recap</vt:lpstr>
      <vt:lpstr>Who Can I Contact?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2020-02-21T20:49:09Z</dcterms:created>
  <dcterms:modified xsi:type="dcterms:W3CDTF">2020-02-21T23:17:17Z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